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IBM Plex Sans"/>
      <p:regular r:id="rId43"/>
      <p:bold r:id="rId44"/>
      <p:italic r:id="rId45"/>
      <p:boldItalic r:id="rId46"/>
    </p:embeddedFont>
    <p:embeddedFont>
      <p:font typeface="IBM Plex Sans Light"/>
      <p:regular r:id="rId47"/>
      <p:bold r:id="rId48"/>
      <p:italic r:id="rId49"/>
      <p:boldItalic r:id="rId50"/>
    </p:embeddedFont>
    <p:embeddedFont>
      <p:font typeface="IBM Plex Serif SemiBold"/>
      <p:regular r:id="rId51"/>
      <p:bold r:id="rId52"/>
      <p:italic r:id="rId53"/>
      <p:boldItalic r:id="rId54"/>
    </p:embeddedFont>
    <p:embeddedFont>
      <p:font typeface="IBM Plex Serif"/>
      <p:regular r:id="rId55"/>
      <p:bold r:id="rId56"/>
      <p:italic r:id="rId57"/>
      <p:boldItalic r:id="rId58"/>
    </p:embeddedFont>
    <p:embeddedFont>
      <p:font typeface="Montserrat"/>
      <p:regular r:id="rId59"/>
      <p:bold r:id="rId60"/>
      <p:italic r:id="rId61"/>
      <p:boldItalic r:id="rId62"/>
    </p:embeddedFont>
    <p:embeddedFont>
      <p:font typeface="Comfortaa"/>
      <p:regular r:id="rId63"/>
      <p:bold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65" roundtripDataSignature="AMtx7mgxHTntXKv2hmQDiQvJ75TpKAnt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103B806-9EE6-468D-8E39-86EB5D6B7B2F}">
  <a:tblStyle styleId="{F103B806-9EE6-468D-8E39-86EB5D6B7B2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IBMPlexSans-bold.fntdata"/><Relationship Id="rId43" Type="http://schemas.openxmlformats.org/officeDocument/2006/relationships/font" Target="fonts/IBMPlexSans-regular.fntdata"/><Relationship Id="rId46" Type="http://schemas.openxmlformats.org/officeDocument/2006/relationships/font" Target="fonts/IBMPlexSans-boldItalic.fntdata"/><Relationship Id="rId45" Type="http://schemas.openxmlformats.org/officeDocument/2006/relationships/font" Target="fonts/IBMPlex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BMPlexSansLight-bold.fntdata"/><Relationship Id="rId47" Type="http://schemas.openxmlformats.org/officeDocument/2006/relationships/font" Target="fonts/IBMPlexSansLight-regular.fntdata"/><Relationship Id="rId49" Type="http://schemas.openxmlformats.org/officeDocument/2006/relationships/font" Target="fonts/IBMPlexSans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boldItalic.fntdata"/><Relationship Id="rId61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64" Type="http://schemas.openxmlformats.org/officeDocument/2006/relationships/font" Target="fonts/Comfortaa-bold.fntdata"/><Relationship Id="rId63" Type="http://schemas.openxmlformats.org/officeDocument/2006/relationships/font" Target="fonts/Comfortaa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Montserrat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BMPlexSerifSemiBold-regular.fntdata"/><Relationship Id="rId50" Type="http://schemas.openxmlformats.org/officeDocument/2006/relationships/font" Target="fonts/IBMPlexSansLight-boldItalic.fntdata"/><Relationship Id="rId53" Type="http://schemas.openxmlformats.org/officeDocument/2006/relationships/font" Target="fonts/IBMPlexSerifSemiBold-italic.fntdata"/><Relationship Id="rId52" Type="http://schemas.openxmlformats.org/officeDocument/2006/relationships/font" Target="fonts/IBMPlexSerifSemiBold-bold.fntdata"/><Relationship Id="rId11" Type="http://schemas.openxmlformats.org/officeDocument/2006/relationships/slide" Target="slides/slide6.xml"/><Relationship Id="rId55" Type="http://schemas.openxmlformats.org/officeDocument/2006/relationships/font" Target="fonts/IBMPlexSerif-regular.fntdata"/><Relationship Id="rId10" Type="http://schemas.openxmlformats.org/officeDocument/2006/relationships/slide" Target="slides/slide5.xml"/><Relationship Id="rId54" Type="http://schemas.openxmlformats.org/officeDocument/2006/relationships/font" Target="fonts/IBMPlexSerifSemiBold-boldItalic.fntdata"/><Relationship Id="rId13" Type="http://schemas.openxmlformats.org/officeDocument/2006/relationships/slide" Target="slides/slide8.xml"/><Relationship Id="rId57" Type="http://schemas.openxmlformats.org/officeDocument/2006/relationships/font" Target="fonts/IBMPlexSerif-italic.fntdata"/><Relationship Id="rId12" Type="http://schemas.openxmlformats.org/officeDocument/2006/relationships/slide" Target="slides/slide7.xml"/><Relationship Id="rId56" Type="http://schemas.openxmlformats.org/officeDocument/2006/relationships/font" Target="fonts/IBMPlexSerif-bold.fntdata"/><Relationship Id="rId15" Type="http://schemas.openxmlformats.org/officeDocument/2006/relationships/slide" Target="slides/slide10.xml"/><Relationship Id="rId59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58" Type="http://schemas.openxmlformats.org/officeDocument/2006/relationships/font" Target="fonts/IBMPlexSerif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8c313ade0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88c313ade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9c53e5d54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89c53e5d5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89c53e5d54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89c53e5d5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9c53e5d54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89c53e5d5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89c53e5d54_1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89c53e5d5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9c53e5d54_1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89c53e5d5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9c53e5d54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g89c53e5d5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88c313ade0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g88c313ade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88c313ade0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88c313ade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88c313ade0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88c313ade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88c313ade0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88c313ade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88c313ade0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88c313ade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89c53e5d54_2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g89c53e5d5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89c53e5d54_2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89c53e5d54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89c53e5d54_2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89c53e5d54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9c53e5d54_2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89c53e5d54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89c53e5d54_2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89c53e5d54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8c313ade0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88c313ade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gradFill>
          <a:gsLst>
            <a:gs pos="0">
              <a:schemeClr val="lt1"/>
            </a:gs>
            <a:gs pos="1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64"/>
          <p:cNvGrpSpPr/>
          <p:nvPr/>
        </p:nvGrpSpPr>
        <p:grpSpPr>
          <a:xfrm>
            <a:off x="5391536" y="0"/>
            <a:ext cx="2459469" cy="5143500"/>
            <a:chOff x="1511923" y="0"/>
            <a:chExt cx="2459469" cy="5143500"/>
          </a:xfrm>
        </p:grpSpPr>
        <p:sp>
          <p:nvSpPr>
            <p:cNvPr id="11" name="Google Shape;11;p64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64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" name="Google Shape;13;p64"/>
          <p:cNvGrpSpPr/>
          <p:nvPr/>
        </p:nvGrpSpPr>
        <p:grpSpPr>
          <a:xfrm>
            <a:off x="4940486" y="0"/>
            <a:ext cx="2326044" cy="5143500"/>
            <a:chOff x="1060873" y="0"/>
            <a:chExt cx="2326044" cy="5143500"/>
          </a:xfrm>
        </p:grpSpPr>
        <p:sp>
          <p:nvSpPr>
            <p:cNvPr id="14" name="Google Shape;14;p64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64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16;p64"/>
          <p:cNvGrpSpPr/>
          <p:nvPr/>
        </p:nvGrpSpPr>
        <p:grpSpPr>
          <a:xfrm>
            <a:off x="3878963" y="-650"/>
            <a:ext cx="2838667" cy="5145500"/>
            <a:chOff x="-650" y="-650"/>
            <a:chExt cx="2838667" cy="5145500"/>
          </a:xfrm>
        </p:grpSpPr>
        <p:sp>
          <p:nvSpPr>
            <p:cNvPr id="17" name="Google Shape;17;p64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64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9" name="Google Shape;19;p64"/>
          <p:cNvGrpSpPr/>
          <p:nvPr/>
        </p:nvGrpSpPr>
        <p:grpSpPr>
          <a:xfrm>
            <a:off x="-6575" y="-6575"/>
            <a:ext cx="6246129" cy="5153775"/>
            <a:chOff x="-3886187" y="-6575"/>
            <a:chExt cx="6246129" cy="5153775"/>
          </a:xfrm>
        </p:grpSpPr>
        <p:sp>
          <p:nvSpPr>
            <p:cNvPr id="20" name="Google Shape;20;p64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64"/>
            <p:cNvSpPr/>
            <p:nvPr/>
          </p:nvSpPr>
          <p:spPr>
            <a:xfrm>
              <a:off x="-3886187" y="-6575"/>
              <a:ext cx="5936050" cy="5153775"/>
            </a:xfrm>
            <a:custGeom>
              <a:rect b="b" l="l" r="r" t="t"/>
              <a:pathLst>
                <a:path extrusionOk="0" h="206151" w="237442">
                  <a:moveTo>
                    <a:pt x="0" y="206151"/>
                  </a:moveTo>
                  <a:lnTo>
                    <a:pt x="0" y="0"/>
                  </a:lnTo>
                  <a:lnTo>
                    <a:pt x="237442" y="0"/>
                  </a:lnTo>
                  <a:lnTo>
                    <a:pt x="198081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22" name="Google Shape;22;p64"/>
          <p:cNvSpPr txBox="1"/>
          <p:nvPr>
            <p:ph type="ctrTitle"/>
          </p:nvPr>
        </p:nvSpPr>
        <p:spPr>
          <a:xfrm>
            <a:off x="685800" y="660050"/>
            <a:ext cx="4494300" cy="22653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chemeClr val="accent6">
                <a:alpha val="24705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rk">
  <p:cSld name="BLANK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140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73"/>
          <p:cNvGrpSpPr/>
          <p:nvPr/>
        </p:nvGrpSpPr>
        <p:grpSpPr>
          <a:xfrm>
            <a:off x="598623" y="-887"/>
            <a:ext cx="2383269" cy="5143500"/>
            <a:chOff x="1511923" y="0"/>
            <a:chExt cx="2383269" cy="5143500"/>
          </a:xfrm>
        </p:grpSpPr>
        <p:sp>
          <p:nvSpPr>
            <p:cNvPr id="148" name="Google Shape;148;p73"/>
            <p:cNvSpPr/>
            <p:nvPr/>
          </p:nvSpPr>
          <p:spPr>
            <a:xfrm flipH="1">
              <a:off x="17915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73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33000">
                  <a:srgbClr val="404754"/>
                </a:gs>
                <a:gs pos="100000">
                  <a:srgbClr val="26282D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" name="Google Shape;150;p73"/>
          <p:cNvGrpSpPr/>
          <p:nvPr/>
        </p:nvGrpSpPr>
        <p:grpSpPr>
          <a:xfrm>
            <a:off x="376173" y="-887"/>
            <a:ext cx="2326044" cy="5143500"/>
            <a:chOff x="1060873" y="0"/>
            <a:chExt cx="2326044" cy="5143500"/>
          </a:xfrm>
        </p:grpSpPr>
        <p:sp>
          <p:nvSpPr>
            <p:cNvPr id="151" name="Google Shape;151;p73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73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73"/>
          <p:cNvGrpSpPr/>
          <p:nvPr/>
        </p:nvGrpSpPr>
        <p:grpSpPr>
          <a:xfrm>
            <a:off x="0" y="-887"/>
            <a:ext cx="2381917" cy="5144925"/>
            <a:chOff x="456100" y="0"/>
            <a:chExt cx="2381917" cy="5144925"/>
          </a:xfrm>
        </p:grpSpPr>
        <p:sp>
          <p:nvSpPr>
            <p:cNvPr id="154" name="Google Shape;154;p73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73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70980"/>
                </a:schemeClr>
              </a:outerShdw>
            </a:effectLst>
          </p:spPr>
        </p:sp>
      </p:grpSp>
      <p:grpSp>
        <p:nvGrpSpPr>
          <p:cNvPr id="156" name="Google Shape;156;p73"/>
          <p:cNvGrpSpPr/>
          <p:nvPr/>
        </p:nvGrpSpPr>
        <p:grpSpPr>
          <a:xfrm>
            <a:off x="0" y="-887"/>
            <a:ext cx="2132442" cy="5145275"/>
            <a:chOff x="227500" y="0"/>
            <a:chExt cx="2132442" cy="5145275"/>
          </a:xfrm>
        </p:grpSpPr>
        <p:sp>
          <p:nvSpPr>
            <p:cNvPr id="157" name="Google Shape;157;p73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73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59" name="Google Shape;159;p7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74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162" name="Google Shape;162;p74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74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74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65" name="Google Shape;165;p74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74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" name="Google Shape;167;p74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68" name="Google Shape;168;p74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74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70" name="Google Shape;170;p74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71" name="Google Shape;171;p74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74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73" name="Google Shape;173;p74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75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176" name="Google Shape;176;p75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75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75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79" name="Google Shape;179;p75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75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75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82" name="Google Shape;182;p75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75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84" name="Google Shape;184;p75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85" name="Google Shape;185;p75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75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87" name="Google Shape;187;p75"/>
          <p:cNvSpPr txBox="1"/>
          <p:nvPr>
            <p:ph idx="1" type="body"/>
          </p:nvPr>
        </p:nvSpPr>
        <p:spPr>
          <a:xfrm>
            <a:off x="2976900" y="4406300"/>
            <a:ext cx="57099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88" name="Google Shape;188;p7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65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25" name="Google Shape;25;p65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65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7;p65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28" name="Google Shape;28;p65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65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30;p65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31" name="Google Shape;31;p65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65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33" name="Google Shape;33;p65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34" name="Google Shape;34;p65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65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36" name="Google Shape;36;p65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65"/>
          <p:cNvSpPr txBox="1"/>
          <p:nvPr>
            <p:ph idx="1" type="body"/>
          </p:nvPr>
        </p:nvSpPr>
        <p:spPr>
          <a:xfrm>
            <a:off x="2976900" y="1506350"/>
            <a:ext cx="54642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8" name="Google Shape;38;p6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0025" scaled="0"/>
        </a:gra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66"/>
          <p:cNvGrpSpPr/>
          <p:nvPr/>
        </p:nvGrpSpPr>
        <p:grpSpPr>
          <a:xfrm>
            <a:off x="1512573" y="0"/>
            <a:ext cx="2383269" cy="5143500"/>
            <a:chOff x="1511923" y="0"/>
            <a:chExt cx="2383269" cy="5143500"/>
          </a:xfrm>
        </p:grpSpPr>
        <p:sp>
          <p:nvSpPr>
            <p:cNvPr id="41" name="Google Shape;41;p66"/>
            <p:cNvSpPr/>
            <p:nvPr/>
          </p:nvSpPr>
          <p:spPr>
            <a:xfrm flipH="1">
              <a:off x="17915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66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66"/>
          <p:cNvGrpSpPr/>
          <p:nvPr/>
        </p:nvGrpSpPr>
        <p:grpSpPr>
          <a:xfrm>
            <a:off x="1061523" y="0"/>
            <a:ext cx="2326044" cy="5143500"/>
            <a:chOff x="1060873" y="0"/>
            <a:chExt cx="2326044" cy="5143500"/>
          </a:xfrm>
        </p:grpSpPr>
        <p:sp>
          <p:nvSpPr>
            <p:cNvPr id="44" name="Google Shape;44;p66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66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71764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" name="Google Shape;46;p66"/>
          <p:cNvGrpSpPr/>
          <p:nvPr/>
        </p:nvGrpSpPr>
        <p:grpSpPr>
          <a:xfrm>
            <a:off x="0" y="-650"/>
            <a:ext cx="2914867" cy="5145500"/>
            <a:chOff x="-650" y="-650"/>
            <a:chExt cx="2914867" cy="5145500"/>
          </a:xfrm>
        </p:grpSpPr>
        <p:sp>
          <p:nvSpPr>
            <p:cNvPr id="47" name="Google Shape;47;p66"/>
            <p:cNvSpPr/>
            <p:nvPr/>
          </p:nvSpPr>
          <p:spPr>
            <a:xfrm flipH="1">
              <a:off x="8106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6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73725"/>
                </a:schemeClr>
              </a:outerShdw>
            </a:effectLst>
          </p:spPr>
        </p:sp>
      </p:grpSp>
      <p:grpSp>
        <p:nvGrpSpPr>
          <p:cNvPr id="49" name="Google Shape;49;p66"/>
          <p:cNvGrpSpPr/>
          <p:nvPr/>
        </p:nvGrpSpPr>
        <p:grpSpPr>
          <a:xfrm>
            <a:off x="0" y="0"/>
            <a:ext cx="2360592" cy="5145650"/>
            <a:chOff x="-650" y="0"/>
            <a:chExt cx="2360592" cy="5145650"/>
          </a:xfrm>
        </p:grpSpPr>
        <p:sp>
          <p:nvSpPr>
            <p:cNvPr id="50" name="Google Shape;50;p66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6"/>
            <p:cNvSpPr/>
            <p:nvPr/>
          </p:nvSpPr>
          <p:spPr>
            <a:xfrm>
              <a:off x="-650" y="0"/>
              <a:ext cx="2054075" cy="5145650"/>
            </a:xfrm>
            <a:custGeom>
              <a:rect b="b" l="l" r="r" t="t"/>
              <a:pathLst>
                <a:path extrusionOk="0" h="205826" w="82163">
                  <a:moveTo>
                    <a:pt x="0" y="205743"/>
                  </a:moveTo>
                  <a:lnTo>
                    <a:pt x="26" y="0"/>
                  </a:lnTo>
                  <a:lnTo>
                    <a:pt x="82163" y="0"/>
                  </a:lnTo>
                  <a:lnTo>
                    <a:pt x="42659" y="2058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52" name="Google Shape;52;p66"/>
          <p:cNvSpPr txBox="1"/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3" name="Google Shape;53;p66"/>
          <p:cNvSpPr txBox="1"/>
          <p:nvPr>
            <p:ph idx="1" type="subTitle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7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56" name="Google Shape;56;p67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67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67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59" name="Google Shape;59;p67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67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67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62" name="Google Shape;62;p67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67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64" name="Google Shape;64;p67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65" name="Google Shape;65;p67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67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67" name="Google Shape;67;p67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67"/>
          <p:cNvSpPr txBox="1"/>
          <p:nvPr>
            <p:ph idx="1" type="body"/>
          </p:nvPr>
        </p:nvSpPr>
        <p:spPr>
          <a:xfrm>
            <a:off x="2976900" y="1506350"/>
            <a:ext cx="1702200" cy="29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69" name="Google Shape;69;p67"/>
          <p:cNvSpPr txBox="1"/>
          <p:nvPr>
            <p:ph idx="2" type="body"/>
          </p:nvPr>
        </p:nvSpPr>
        <p:spPr>
          <a:xfrm>
            <a:off x="4857876" y="1506350"/>
            <a:ext cx="1702200" cy="29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70" name="Google Shape;70;p67"/>
          <p:cNvSpPr txBox="1"/>
          <p:nvPr>
            <p:ph idx="3" type="body"/>
          </p:nvPr>
        </p:nvSpPr>
        <p:spPr>
          <a:xfrm>
            <a:off x="6738851" y="1506350"/>
            <a:ext cx="1702200" cy="29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71" name="Google Shape;71;p67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68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74" name="Google Shape;74;p68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8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" name="Google Shape;76;p68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77" name="Google Shape;77;p68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8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68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80" name="Google Shape;80;p68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68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82" name="Google Shape;82;p68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83" name="Google Shape;83;p68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68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85" name="Google Shape;85;p68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6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>
  <p:cSld name="BLANK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69"/>
          <p:cNvGrpSpPr/>
          <p:nvPr/>
        </p:nvGrpSpPr>
        <p:grpSpPr>
          <a:xfrm>
            <a:off x="4098548" y="0"/>
            <a:ext cx="2459469" cy="5143500"/>
            <a:chOff x="1511923" y="0"/>
            <a:chExt cx="2459469" cy="5143500"/>
          </a:xfrm>
        </p:grpSpPr>
        <p:sp>
          <p:nvSpPr>
            <p:cNvPr id="89" name="Google Shape;89;p69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69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" name="Google Shape;91;p69"/>
          <p:cNvGrpSpPr/>
          <p:nvPr/>
        </p:nvGrpSpPr>
        <p:grpSpPr>
          <a:xfrm>
            <a:off x="3647498" y="0"/>
            <a:ext cx="2326044" cy="5143500"/>
            <a:chOff x="1060873" y="0"/>
            <a:chExt cx="2326044" cy="5143500"/>
          </a:xfrm>
        </p:grpSpPr>
        <p:sp>
          <p:nvSpPr>
            <p:cNvPr id="92" name="Google Shape;92;p69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69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" name="Google Shape;94;p69"/>
          <p:cNvGrpSpPr/>
          <p:nvPr/>
        </p:nvGrpSpPr>
        <p:grpSpPr>
          <a:xfrm>
            <a:off x="2585975" y="-650"/>
            <a:ext cx="2838667" cy="5145500"/>
            <a:chOff x="-650" y="-650"/>
            <a:chExt cx="2838667" cy="5145500"/>
          </a:xfrm>
        </p:grpSpPr>
        <p:sp>
          <p:nvSpPr>
            <p:cNvPr id="95" name="Google Shape;95;p69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69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97" name="Google Shape;97;p69"/>
          <p:cNvGrpSpPr/>
          <p:nvPr/>
        </p:nvGrpSpPr>
        <p:grpSpPr>
          <a:xfrm>
            <a:off x="0" y="-6575"/>
            <a:ext cx="4946567" cy="5153775"/>
            <a:chOff x="-2586625" y="-6575"/>
            <a:chExt cx="4946567" cy="5153775"/>
          </a:xfrm>
        </p:grpSpPr>
        <p:sp>
          <p:nvSpPr>
            <p:cNvPr id="98" name="Google Shape;98;p69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9"/>
            <p:cNvSpPr/>
            <p:nvPr/>
          </p:nvSpPr>
          <p:spPr>
            <a:xfrm>
              <a:off x="-2586625" y="-6575"/>
              <a:ext cx="4640050" cy="5153775"/>
            </a:xfrm>
            <a:custGeom>
              <a:rect b="b" l="l" r="r" t="t"/>
              <a:pathLst>
                <a:path extrusionOk="0" h="206151" w="185602">
                  <a:moveTo>
                    <a:pt x="263" y="206151"/>
                  </a:moveTo>
                  <a:lnTo>
                    <a:pt x="0" y="0"/>
                  </a:lnTo>
                  <a:lnTo>
                    <a:pt x="185602" y="263"/>
                  </a:lnTo>
                  <a:lnTo>
                    <a:pt x="146098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00" name="Google Shape;100;p69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chemeClr val="lt1"/>
            </a:gs>
            <a:gs pos="1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70"/>
          <p:cNvGrpSpPr/>
          <p:nvPr/>
        </p:nvGrpSpPr>
        <p:grpSpPr>
          <a:xfrm>
            <a:off x="5391536" y="0"/>
            <a:ext cx="2459469" cy="5143500"/>
            <a:chOff x="1511923" y="0"/>
            <a:chExt cx="2459469" cy="5143500"/>
          </a:xfrm>
        </p:grpSpPr>
        <p:sp>
          <p:nvSpPr>
            <p:cNvPr id="103" name="Google Shape;103;p70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70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70"/>
          <p:cNvGrpSpPr/>
          <p:nvPr/>
        </p:nvGrpSpPr>
        <p:grpSpPr>
          <a:xfrm>
            <a:off x="4940486" y="0"/>
            <a:ext cx="2326044" cy="5143500"/>
            <a:chOff x="1060873" y="0"/>
            <a:chExt cx="2326044" cy="5143500"/>
          </a:xfrm>
        </p:grpSpPr>
        <p:sp>
          <p:nvSpPr>
            <p:cNvPr id="106" name="Google Shape;106;p70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70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" name="Google Shape;108;p70"/>
          <p:cNvGrpSpPr/>
          <p:nvPr/>
        </p:nvGrpSpPr>
        <p:grpSpPr>
          <a:xfrm>
            <a:off x="3878963" y="-650"/>
            <a:ext cx="2838667" cy="5145500"/>
            <a:chOff x="-650" y="-650"/>
            <a:chExt cx="2838667" cy="5145500"/>
          </a:xfrm>
        </p:grpSpPr>
        <p:sp>
          <p:nvSpPr>
            <p:cNvPr id="109" name="Google Shape;109;p70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70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11" name="Google Shape;111;p70"/>
          <p:cNvGrpSpPr/>
          <p:nvPr/>
        </p:nvGrpSpPr>
        <p:grpSpPr>
          <a:xfrm>
            <a:off x="-6575" y="-6575"/>
            <a:ext cx="6246129" cy="5153775"/>
            <a:chOff x="-3886187" y="-6575"/>
            <a:chExt cx="6246129" cy="5153775"/>
          </a:xfrm>
        </p:grpSpPr>
        <p:sp>
          <p:nvSpPr>
            <p:cNvPr id="112" name="Google Shape;112;p70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70"/>
            <p:cNvSpPr/>
            <p:nvPr/>
          </p:nvSpPr>
          <p:spPr>
            <a:xfrm>
              <a:off x="-3886187" y="-6575"/>
              <a:ext cx="5936050" cy="5153775"/>
            </a:xfrm>
            <a:custGeom>
              <a:rect b="b" l="l" r="r" t="t"/>
              <a:pathLst>
                <a:path extrusionOk="0" h="206151" w="237442">
                  <a:moveTo>
                    <a:pt x="0" y="206151"/>
                  </a:moveTo>
                  <a:lnTo>
                    <a:pt x="0" y="0"/>
                  </a:lnTo>
                  <a:lnTo>
                    <a:pt x="237442" y="0"/>
                  </a:lnTo>
                  <a:lnTo>
                    <a:pt x="198081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14" name="Google Shape;114;p70"/>
          <p:cNvSpPr txBox="1"/>
          <p:nvPr>
            <p:ph idx="1" type="body"/>
          </p:nvPr>
        </p:nvSpPr>
        <p:spPr>
          <a:xfrm>
            <a:off x="911750" y="643275"/>
            <a:ext cx="41304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IBM Plex Serif"/>
              <a:buChar char="▸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431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▹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431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431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●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431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○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431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431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●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431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○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431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115" name="Google Shape;115;p70"/>
          <p:cNvSpPr txBox="1"/>
          <p:nvPr/>
        </p:nvSpPr>
        <p:spPr>
          <a:xfrm>
            <a:off x="297010" y="335022"/>
            <a:ext cx="674700" cy="65370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38100">
              <a:schemeClr val="accent6">
                <a:alpha val="49803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" sz="7200" u="none" cap="none" strike="noStrike">
                <a:solidFill>
                  <a:schemeClr val="lt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“</a:t>
            </a:r>
            <a:endParaRPr b="0" i="0" sz="7200" u="none" cap="none" strike="noStrike">
              <a:solidFill>
                <a:schemeClr val="lt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16" name="Google Shape;116;p70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71"/>
          <p:cNvGrpSpPr/>
          <p:nvPr/>
        </p:nvGrpSpPr>
        <p:grpSpPr>
          <a:xfrm>
            <a:off x="598623" y="0"/>
            <a:ext cx="2459469" cy="5143500"/>
            <a:chOff x="1511923" y="0"/>
            <a:chExt cx="2459469" cy="5143500"/>
          </a:xfrm>
        </p:grpSpPr>
        <p:sp>
          <p:nvSpPr>
            <p:cNvPr id="119" name="Google Shape;119;p71"/>
            <p:cNvSpPr/>
            <p:nvPr/>
          </p:nvSpPr>
          <p:spPr>
            <a:xfrm flipH="1">
              <a:off x="186779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71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" name="Google Shape;121;p71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22" name="Google Shape;122;p71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71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71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25" name="Google Shape;125;p71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71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27" name="Google Shape;127;p71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28" name="Google Shape;128;p71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71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30" name="Google Shape;130;p71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71"/>
          <p:cNvSpPr txBox="1"/>
          <p:nvPr>
            <p:ph idx="1" type="body"/>
          </p:nvPr>
        </p:nvSpPr>
        <p:spPr>
          <a:xfrm>
            <a:off x="2976900" y="1506350"/>
            <a:ext cx="2553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32" name="Google Shape;132;p71"/>
          <p:cNvSpPr txBox="1"/>
          <p:nvPr>
            <p:ph idx="2" type="body"/>
          </p:nvPr>
        </p:nvSpPr>
        <p:spPr>
          <a:xfrm>
            <a:off x="5888031" y="1506350"/>
            <a:ext cx="2553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33" name="Google Shape;133;p7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over color">
  <p:cSld name="TITLE_AND_BODY_1">
    <p:bg>
      <p:bgPr>
        <a:gradFill>
          <a:gsLst>
            <a:gs pos="0">
              <a:schemeClr val="lt1"/>
            </a:gs>
            <a:gs pos="18000">
              <a:schemeClr val="lt1"/>
            </a:gs>
            <a:gs pos="3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2"/>
          <p:cNvSpPr/>
          <p:nvPr/>
        </p:nvSpPr>
        <p:spPr>
          <a:xfrm flipH="1">
            <a:off x="4098548" y="0"/>
            <a:ext cx="2103600" cy="5143500"/>
          </a:xfrm>
          <a:prstGeom prst="parallelogram">
            <a:avLst>
              <a:gd fmla="val 46349" name="adj"/>
            </a:avLst>
          </a:prstGeom>
          <a:gradFill>
            <a:gsLst>
              <a:gs pos="0">
                <a:schemeClr val="lt1"/>
              </a:gs>
              <a:gs pos="7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72"/>
          <p:cNvSpPr/>
          <p:nvPr/>
        </p:nvSpPr>
        <p:spPr>
          <a:xfrm>
            <a:off x="3647498" y="0"/>
            <a:ext cx="2103600" cy="5143500"/>
          </a:xfrm>
          <a:prstGeom prst="parallelogram">
            <a:avLst>
              <a:gd fmla="val 46349" name="adj"/>
            </a:avLst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72"/>
          <p:cNvGrpSpPr/>
          <p:nvPr/>
        </p:nvGrpSpPr>
        <p:grpSpPr>
          <a:xfrm>
            <a:off x="2585975" y="-650"/>
            <a:ext cx="2838667" cy="5145500"/>
            <a:chOff x="-650" y="-650"/>
            <a:chExt cx="2838667" cy="5145500"/>
          </a:xfrm>
        </p:grpSpPr>
        <p:sp>
          <p:nvSpPr>
            <p:cNvPr id="138" name="Google Shape;138;p72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2051991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72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49803"/>
                </a:schemeClr>
              </a:outerShdw>
            </a:effectLst>
          </p:spPr>
        </p:sp>
      </p:grpSp>
      <p:grpSp>
        <p:nvGrpSpPr>
          <p:cNvPr id="140" name="Google Shape;140;p72"/>
          <p:cNvGrpSpPr/>
          <p:nvPr/>
        </p:nvGrpSpPr>
        <p:grpSpPr>
          <a:xfrm>
            <a:off x="0" y="-6575"/>
            <a:ext cx="4946567" cy="5153775"/>
            <a:chOff x="-2586625" y="-6575"/>
            <a:chExt cx="4946567" cy="5153775"/>
          </a:xfrm>
        </p:grpSpPr>
        <p:sp>
          <p:nvSpPr>
            <p:cNvPr id="141" name="Google Shape;141;p72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72"/>
            <p:cNvSpPr/>
            <p:nvPr/>
          </p:nvSpPr>
          <p:spPr>
            <a:xfrm>
              <a:off x="-2586625" y="-6575"/>
              <a:ext cx="4640050" cy="5153775"/>
            </a:xfrm>
            <a:custGeom>
              <a:rect b="b" l="l" r="r" t="t"/>
              <a:pathLst>
                <a:path extrusionOk="0" h="206151" w="185602">
                  <a:moveTo>
                    <a:pt x="263" y="206151"/>
                  </a:moveTo>
                  <a:lnTo>
                    <a:pt x="0" y="0"/>
                  </a:lnTo>
                  <a:lnTo>
                    <a:pt x="185602" y="263"/>
                  </a:lnTo>
                  <a:lnTo>
                    <a:pt x="146098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49803"/>
                </a:schemeClr>
              </a:outerShdw>
            </a:effectLst>
          </p:spPr>
        </p:sp>
      </p:grpSp>
      <p:sp>
        <p:nvSpPr>
          <p:cNvPr id="143" name="Google Shape;143;p72"/>
          <p:cNvSpPr txBox="1"/>
          <p:nvPr>
            <p:ph type="title"/>
          </p:nvPr>
        </p:nvSpPr>
        <p:spPr>
          <a:xfrm>
            <a:off x="509350" y="836000"/>
            <a:ext cx="3185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72"/>
          <p:cNvSpPr txBox="1"/>
          <p:nvPr>
            <p:ph idx="1" type="body"/>
          </p:nvPr>
        </p:nvSpPr>
        <p:spPr>
          <a:xfrm>
            <a:off x="509350" y="1506350"/>
            <a:ext cx="31851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▸"/>
              <a:defRPr sz="2200"/>
            </a:lvl1pPr>
            <a:lvl2pPr indent="-3683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▹"/>
              <a:defRPr sz="2200"/>
            </a:lvl2pPr>
            <a:lvl3pPr indent="-3683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145" name="Google Shape;145;p72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76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3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i="0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7" name="Google Shape;7;p63"/>
          <p:cNvSpPr txBox="1"/>
          <p:nvPr>
            <p:ph idx="1" type="body"/>
          </p:nvPr>
        </p:nvSpPr>
        <p:spPr>
          <a:xfrm>
            <a:off x="2976900" y="1506350"/>
            <a:ext cx="54642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b="0" i="0" sz="24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8" name="Google Shape;8;p6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vishakhagupta10/nlp_model_demo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rxiv.org/abs/1901.08746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"/>
          <p:cNvSpPr txBox="1"/>
          <p:nvPr>
            <p:ph type="ctrTitle"/>
          </p:nvPr>
        </p:nvSpPr>
        <p:spPr>
          <a:xfrm>
            <a:off x="334625" y="660050"/>
            <a:ext cx="4845600" cy="39876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chemeClr val="accent6">
                <a:alpha val="24705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FINAL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i="1"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by:</a:t>
            </a:r>
            <a:endParaRPr i="1"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i="1"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VISHAKHA GUPTA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i="1"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Mentored by:</a:t>
            </a:r>
            <a:endParaRPr i="1"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RAGHAV BALI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0"/>
          <p:cNvSpPr txBox="1"/>
          <p:nvPr>
            <p:ph type="title"/>
          </p:nvPr>
        </p:nvSpPr>
        <p:spPr>
          <a:xfrm>
            <a:off x="2892650" y="26325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XLNET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10"/>
          <p:cNvSpPr txBox="1"/>
          <p:nvPr>
            <p:ph idx="1" type="body"/>
          </p:nvPr>
        </p:nvSpPr>
        <p:spPr>
          <a:xfrm>
            <a:off x="1742625" y="834200"/>
            <a:ext cx="6903900" cy="4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2100">
                <a:latin typeface="Droid Serif"/>
                <a:ea typeface="Droid Serif"/>
                <a:cs typeface="Droid Serif"/>
                <a:sym typeface="Droid Serif"/>
              </a:rPr>
              <a:t>Generalized Autoregressive Model, don’t rely on MASK technique</a:t>
            </a:r>
            <a:endParaRPr sz="2100">
              <a:latin typeface="Droid Serif"/>
              <a:ea typeface="Droid Serif"/>
              <a:cs typeface="Droid Serif"/>
              <a:sym typeface="Droid Serif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2100">
                <a:latin typeface="Droid Serif"/>
                <a:ea typeface="Droid Serif"/>
                <a:cs typeface="Droid Serif"/>
                <a:sym typeface="Droid Serif"/>
              </a:rPr>
              <a:t>Leverages all possible permutations (both directions)</a:t>
            </a:r>
            <a:endParaRPr sz="2100">
              <a:latin typeface="Droid Serif"/>
              <a:ea typeface="Droid Serif"/>
              <a:cs typeface="Droid Serif"/>
              <a:sym typeface="Droid Serif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2100">
                <a:latin typeface="Droid Serif"/>
                <a:ea typeface="Droid Serif"/>
                <a:cs typeface="Droid Serif"/>
                <a:sym typeface="Droid Serif"/>
              </a:rPr>
              <a:t>Leveraging transformer XL &amp; designed with two stream self attention</a:t>
            </a:r>
            <a:endParaRPr sz="2100">
              <a:latin typeface="Droid Serif"/>
              <a:ea typeface="Droid Serif"/>
              <a:cs typeface="Droid Serif"/>
              <a:sym typeface="Droid Serif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2100">
                <a:latin typeface="Droid Serif"/>
                <a:ea typeface="Droid Serif"/>
                <a:cs typeface="Droid Serif"/>
                <a:sym typeface="Droid Serif"/>
              </a:rPr>
              <a:t>Two stream self attention</a:t>
            </a:r>
            <a:endParaRPr sz="2100">
              <a:latin typeface="Droid Serif"/>
              <a:ea typeface="Droid Serif"/>
              <a:cs typeface="Droid Serif"/>
              <a:sym typeface="Droid Serif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2100">
                <a:latin typeface="Droid Serif"/>
                <a:ea typeface="Droid Serif"/>
                <a:cs typeface="Droid Serif"/>
                <a:sym typeface="Droid Serif"/>
              </a:rPr>
              <a:t>Trained on total </a:t>
            </a:r>
            <a:r>
              <a:rPr lang="en" sz="21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160 GB of data comprising of total 32.89 Billion words. Corpus taken from Books Corpus(2.78B), Wiki(1.09 B), Giga5(4.75 B), Clue Web(4.30 B) &amp; Common Crawl(19.97B)</a:t>
            </a:r>
            <a:endParaRPr sz="2100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69" name="Google Shape;269;p10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9"/>
          <p:cNvSpPr txBox="1"/>
          <p:nvPr>
            <p:ph type="title"/>
          </p:nvPr>
        </p:nvSpPr>
        <p:spPr>
          <a:xfrm>
            <a:off x="2681850" y="21045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ROBERTA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9"/>
          <p:cNvSpPr txBox="1"/>
          <p:nvPr>
            <p:ph idx="1" type="body"/>
          </p:nvPr>
        </p:nvSpPr>
        <p:spPr>
          <a:xfrm>
            <a:off x="1788375" y="606750"/>
            <a:ext cx="7020300" cy="4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roid Serif"/>
              <a:buChar char="❖"/>
            </a:pPr>
            <a:r>
              <a:rPr lang="en" sz="1900">
                <a:latin typeface="Droid Serif"/>
                <a:ea typeface="Droid Serif"/>
                <a:cs typeface="Droid Serif"/>
                <a:sym typeface="Droid Serif"/>
              </a:rPr>
              <a:t>Roberta Researchers claimed BERT to be an undertrained model</a:t>
            </a:r>
            <a:endParaRPr sz="1900">
              <a:latin typeface="Droid Serif"/>
              <a:ea typeface="Droid Serif"/>
              <a:cs typeface="Droid Serif"/>
              <a:sym typeface="Droid Serif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roid Serif"/>
              <a:buChar char="❖"/>
            </a:pPr>
            <a:r>
              <a:rPr lang="en" sz="1900">
                <a:latin typeface="Droid Serif"/>
                <a:ea typeface="Droid Serif"/>
                <a:cs typeface="Droid Serif"/>
                <a:sym typeface="Droid Serif"/>
              </a:rPr>
              <a:t>Tuned hyperparameters of bert and increased training dataset size, trained longer with bigger batches.</a:t>
            </a:r>
            <a:endParaRPr sz="1900">
              <a:latin typeface="Droid Serif"/>
              <a:ea typeface="Droid Serif"/>
              <a:cs typeface="Droid Serif"/>
              <a:sym typeface="Droid Serif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roid Serif"/>
              <a:buChar char="❖"/>
            </a:pPr>
            <a:r>
              <a:rPr lang="en" sz="1900">
                <a:latin typeface="Droid Serif"/>
                <a:ea typeface="Droid Serif"/>
                <a:cs typeface="Droid Serif"/>
                <a:sym typeface="Droid Serif"/>
              </a:rPr>
              <a:t>Total dataset size is </a:t>
            </a:r>
            <a:r>
              <a:rPr lang="en" sz="19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160 GB, and text corpora is taken from Book Corpus(16GB), CCNews(76 GB),</a:t>
            </a:r>
            <a:endParaRPr sz="1900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Open Web Text (38 GB), stories(31 GB)</a:t>
            </a:r>
            <a:r>
              <a:rPr lang="en" sz="1900">
                <a:latin typeface="Droid Serif"/>
                <a:ea typeface="Droid Serif"/>
                <a:cs typeface="Droid Serif"/>
                <a:sym typeface="Droid Serif"/>
              </a:rPr>
              <a:t>  </a:t>
            </a:r>
            <a:endParaRPr sz="19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                     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b="1" lang="en" sz="2500">
                <a:latin typeface="Montserrat"/>
                <a:ea typeface="Montserrat"/>
                <a:cs typeface="Montserrat"/>
                <a:sym typeface="Montserrat"/>
              </a:rPr>
              <a:t>BIOMED-ROBERTA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Droid Serif"/>
              <a:buChar char="❖"/>
            </a:pP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Based on ROBERTA base</a:t>
            </a:r>
            <a:endParaRPr sz="1800">
              <a:latin typeface="Droid Serif"/>
              <a:ea typeface="Droid Serif"/>
              <a:cs typeface="Droid Serif"/>
              <a:sym typeface="Droid Serif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❖"/>
            </a:pP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Trained ROBERTA base on </a:t>
            </a:r>
            <a:r>
              <a:rPr lang="en" sz="18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2.68 million scientific papers from semantic scholar corpus</a:t>
            </a: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 </a:t>
            </a:r>
            <a:endParaRPr sz="1800">
              <a:latin typeface="Droid Serif"/>
              <a:ea typeface="Droid Serif"/>
              <a:cs typeface="Droid Serif"/>
              <a:sym typeface="Droid Serif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❖"/>
            </a:pPr>
            <a:r>
              <a:rPr lang="en" sz="18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Total 47 GB of data.(Full text of papers taken and not just abstracts)</a:t>
            </a:r>
            <a:endParaRPr sz="1800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500">
              <a:latin typeface="IBM Plex Serif"/>
              <a:ea typeface="IBM Plex Serif"/>
              <a:cs typeface="IBM Plex Serif"/>
              <a:sym typeface="IBM Plex Serif"/>
            </a:endParaRPr>
          </a:p>
          <a:p>
            <a:pPr indent="0" lvl="0" marL="4572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17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17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500">
              <a:latin typeface="IBM Plex Serif"/>
              <a:ea typeface="IBM Plex Serif"/>
              <a:cs typeface="IBM Plex Serif"/>
              <a:sym typeface="IBM Plex Serif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500">
              <a:latin typeface="IBM Plex Serif"/>
              <a:ea typeface="IBM Plex Serif"/>
              <a:cs typeface="IBM Plex Serif"/>
              <a:sym typeface="IBM Plex Serif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500"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276" name="Google Shape;276;p9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1"/>
          <p:cNvSpPr txBox="1"/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COMPARATIVE VIEW</a:t>
            </a:r>
            <a:endParaRPr/>
          </a:p>
        </p:txBody>
      </p:sp>
      <p:sp>
        <p:nvSpPr>
          <p:cNvPr id="282" name="Google Shape;282;p11"/>
          <p:cNvSpPr txBox="1"/>
          <p:nvPr>
            <p:ph idx="1" type="subTitle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en"/>
              <a:t>Different Downstream Task</a:t>
            </a:r>
            <a:endParaRPr/>
          </a:p>
        </p:txBody>
      </p:sp>
      <p:sp>
        <p:nvSpPr>
          <p:cNvPr id="283" name="Google Shape;283;p11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"/>
          <p:cNvSpPr txBox="1"/>
          <p:nvPr>
            <p:ph type="title"/>
          </p:nvPr>
        </p:nvSpPr>
        <p:spPr>
          <a:xfrm>
            <a:off x="2976900" y="89100"/>
            <a:ext cx="54642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HIGHLIGHTS</a:t>
            </a:r>
            <a:endParaRPr/>
          </a:p>
        </p:txBody>
      </p:sp>
      <p:sp>
        <p:nvSpPr>
          <p:cNvPr id="289" name="Google Shape;289;p12"/>
          <p:cNvSpPr txBox="1"/>
          <p:nvPr>
            <p:ph idx="1" type="body"/>
          </p:nvPr>
        </p:nvSpPr>
        <p:spPr>
          <a:xfrm>
            <a:off x="2389050" y="784075"/>
            <a:ext cx="2079900" cy="4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            </a:t>
            </a: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BERT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Auto Encoder Model</a:t>
            </a:r>
            <a:endParaRPr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Architecture derived from Transformer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BERT doesn’t use [MASK] in fine-tune step</a:t>
            </a:r>
            <a:endParaRPr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Predicted tokens are assumed to be independent of each other</a:t>
            </a:r>
            <a:endParaRPr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90" name="Google Shape;290;p12"/>
          <p:cNvSpPr txBox="1"/>
          <p:nvPr>
            <p:ph idx="2" type="body"/>
          </p:nvPr>
        </p:nvSpPr>
        <p:spPr>
          <a:xfrm>
            <a:off x="7054750" y="597300"/>
            <a:ext cx="1967400" cy="4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      </a:t>
            </a: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RoBERTa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solidFill>
                  <a:srgbClr val="000000"/>
                </a:solidFill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Same architecture </a:t>
            </a: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as that of BERT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Tuned Hyper Parameters of BERT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Larger dataset size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Next sentence prediction removed</a:t>
            </a:r>
            <a:endParaRPr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91" name="Google Shape;291;p12"/>
          <p:cNvSpPr txBox="1"/>
          <p:nvPr>
            <p:ph idx="3" type="body"/>
          </p:nvPr>
        </p:nvSpPr>
        <p:spPr>
          <a:xfrm>
            <a:off x="4360800" y="597300"/>
            <a:ext cx="2694000" cy="4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             </a:t>
            </a:r>
            <a:r>
              <a:rPr b="1" lang="en">
                <a:latin typeface="IBM Plex Sans"/>
                <a:ea typeface="IBM Plex Sans"/>
                <a:cs typeface="IBM Plex Sans"/>
                <a:sym typeface="IBM Plex Sans"/>
              </a:rPr>
              <a:t>XLNET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Generalized </a:t>
            </a: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Auto -Regressiv</a:t>
            </a: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e Model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Architecture derived from XL-Transformer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Permutation language model with two stream self attention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Droid Serif"/>
              <a:buChar char="❖"/>
            </a:pPr>
            <a:r>
              <a:rPr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Sacrifices speed of training and inference in exchange for potentially better performance on complex tasks.</a:t>
            </a:r>
            <a:endParaRPr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700"/>
              <a:buNone/>
            </a:pPr>
            <a:r>
              <a:t/>
            </a:r>
            <a:endParaRPr/>
          </a:p>
        </p:txBody>
      </p:sp>
      <p:sp>
        <p:nvSpPr>
          <p:cNvPr id="292" name="Google Shape;292;p12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8" name="Google Shape;298;p13"/>
          <p:cNvPicPr preferRelativeResize="0"/>
          <p:nvPr/>
        </p:nvPicPr>
        <p:blipFill rotWithShape="1">
          <a:blip r:embed="rId3">
            <a:alphaModFix/>
          </a:blip>
          <a:srcRect b="0" l="-1810" r="1810" t="0"/>
          <a:stretch/>
        </p:blipFill>
        <p:spPr>
          <a:xfrm>
            <a:off x="2434102" y="691525"/>
            <a:ext cx="4799036" cy="433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78925" y="691525"/>
            <a:ext cx="1739000" cy="433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3"/>
          <p:cNvSpPr txBox="1"/>
          <p:nvPr/>
        </p:nvSpPr>
        <p:spPr>
          <a:xfrm>
            <a:off x="2850625" y="49600"/>
            <a:ext cx="39660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" sz="28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Comparative Study </a:t>
            </a:r>
            <a:endParaRPr b="1" i="0" sz="2800" u="none" cap="none" strike="noStrike">
              <a:solidFill>
                <a:schemeClr val="dk1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301" name="Google Shape;301;p13"/>
          <p:cNvSpPr/>
          <p:nvPr/>
        </p:nvSpPr>
        <p:spPr>
          <a:xfrm>
            <a:off x="7344725" y="3372825"/>
            <a:ext cx="468900" cy="16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3"/>
          <p:cNvSpPr txBox="1"/>
          <p:nvPr/>
        </p:nvSpPr>
        <p:spPr>
          <a:xfrm>
            <a:off x="7335800" y="3190100"/>
            <a:ext cx="16020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03" name="Google Shape;303;p13"/>
          <p:cNvSpPr/>
          <p:nvPr/>
        </p:nvSpPr>
        <p:spPr>
          <a:xfrm>
            <a:off x="7349875" y="3176050"/>
            <a:ext cx="1602000" cy="92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3"/>
          <p:cNvSpPr txBox="1"/>
          <p:nvPr/>
        </p:nvSpPr>
        <p:spPr>
          <a:xfrm>
            <a:off x="-2108000" y="885350"/>
            <a:ext cx="73413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7335800" y="3063625"/>
            <a:ext cx="17391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Trained on 13 GB bert data + 145 GB additional. Total of </a:t>
            </a:r>
            <a:r>
              <a:rPr lang="en" sz="1200">
                <a:solidFill>
                  <a:srgbClr val="FF0000"/>
                </a:solidFill>
              </a:rPr>
              <a:t>158 GB</a:t>
            </a:r>
            <a:r>
              <a:rPr lang="en" sz="1200"/>
              <a:t> comprising of </a:t>
            </a:r>
            <a:r>
              <a:rPr lang="en" sz="1200">
                <a:solidFill>
                  <a:srgbClr val="FF0000"/>
                </a:solidFill>
              </a:rPr>
              <a:t>32.8 Billion words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4"/>
          <p:cNvSpPr txBox="1"/>
          <p:nvPr>
            <p:ph type="ctrTitle"/>
          </p:nvPr>
        </p:nvSpPr>
        <p:spPr>
          <a:xfrm>
            <a:off x="2292875" y="2011750"/>
            <a:ext cx="61653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LANGUAGE TRANSLATION MODEL</a:t>
            </a:r>
            <a:endParaRPr/>
          </a:p>
        </p:txBody>
      </p:sp>
      <p:sp>
        <p:nvSpPr>
          <p:cNvPr id="311" name="Google Shape;311;p14"/>
          <p:cNvSpPr txBox="1"/>
          <p:nvPr>
            <p:ph idx="1" type="subTitle"/>
          </p:nvPr>
        </p:nvSpPr>
        <p:spPr>
          <a:xfrm>
            <a:off x="2392025" y="2744175"/>
            <a:ext cx="6066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en"/>
              <a:t>NEURAL  MACHINE TRANSLATION</a:t>
            </a:r>
            <a:endParaRPr/>
          </a:p>
        </p:txBody>
      </p:sp>
      <p:sp>
        <p:nvSpPr>
          <p:cNvPr id="312" name="Google Shape;312;p14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5"/>
          <p:cNvSpPr txBox="1"/>
          <p:nvPr>
            <p:ph type="title"/>
          </p:nvPr>
        </p:nvSpPr>
        <p:spPr>
          <a:xfrm>
            <a:off x="2976975" y="352825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NMT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15"/>
          <p:cNvSpPr txBox="1"/>
          <p:nvPr>
            <p:ph idx="1" type="body"/>
          </p:nvPr>
        </p:nvSpPr>
        <p:spPr>
          <a:xfrm>
            <a:off x="1987525" y="1102325"/>
            <a:ext cx="65289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roid Serif"/>
              <a:buChar char="❖"/>
            </a:pPr>
            <a:r>
              <a:rPr lang="en" sz="2300">
                <a:latin typeface="Droid Serif"/>
                <a:ea typeface="Droid Serif"/>
                <a:cs typeface="Droid Serif"/>
                <a:sym typeface="Droid Serif"/>
              </a:rPr>
              <a:t>Neural Machine Translation system is sequence to sequence model consisting of encoder &amp; decoder with attention</a:t>
            </a:r>
            <a:endParaRPr sz="2300">
              <a:latin typeface="Droid Serif"/>
              <a:ea typeface="Droid Serif"/>
              <a:cs typeface="Droid Serif"/>
              <a:sym typeface="Droid Serif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roid Serif"/>
              <a:buChar char="❖"/>
            </a:pPr>
            <a:r>
              <a:rPr lang="en" sz="2300">
                <a:latin typeface="Droid Serif"/>
                <a:ea typeface="Droid Serif"/>
                <a:cs typeface="Droid Serif"/>
                <a:sym typeface="Droid Serif"/>
              </a:rPr>
              <a:t>The encoder encodes complete information as context vector.</a:t>
            </a:r>
            <a:endParaRPr sz="2300">
              <a:latin typeface="Droid Serif"/>
              <a:ea typeface="Droid Serif"/>
              <a:cs typeface="Droid Serif"/>
              <a:sym typeface="Droid Serif"/>
            </a:endParaRPr>
          </a:p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roid Serif"/>
              <a:buChar char="❖"/>
            </a:pPr>
            <a:r>
              <a:rPr lang="en" sz="2300">
                <a:latin typeface="Droid Serif"/>
                <a:ea typeface="Droid Serif"/>
                <a:cs typeface="Droid Serif"/>
                <a:sym typeface="Droid Serif"/>
              </a:rPr>
              <a:t>In attention all the hidden states of encoder and decoder are used to generate  context vector.</a:t>
            </a:r>
            <a:endParaRPr sz="23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3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</a:pPr>
            <a:r>
              <a:t/>
            </a:r>
            <a:endParaRPr sz="2300"/>
          </a:p>
        </p:txBody>
      </p:sp>
      <p:sp>
        <p:nvSpPr>
          <p:cNvPr id="319" name="Google Shape;319;p1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8c313ade0_0_53"/>
          <p:cNvSpPr txBox="1"/>
          <p:nvPr>
            <p:ph type="title"/>
          </p:nvPr>
        </p:nvSpPr>
        <p:spPr>
          <a:xfrm>
            <a:off x="2976900" y="409000"/>
            <a:ext cx="54642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25" name="Google Shape;325;g88c313ade0_0_5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" name="Google Shape;326;g88c313ade0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1600" y="732038"/>
            <a:ext cx="4982374" cy="36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88c313ade0_0_53"/>
          <p:cNvSpPr txBox="1"/>
          <p:nvPr/>
        </p:nvSpPr>
        <p:spPr>
          <a:xfrm>
            <a:off x="2976900" y="4424700"/>
            <a:ext cx="60855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roid Serif"/>
                <a:ea typeface="Droid Serif"/>
                <a:cs typeface="Droid Serif"/>
                <a:sym typeface="Droid Serif"/>
              </a:rPr>
              <a:t>Spanish to English translation using NMT model. </a:t>
            </a:r>
            <a:r>
              <a:rPr b="1" lang="en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The dataset used, consists of 1,18,964 sentences.</a:t>
            </a:r>
            <a:endParaRPr b="1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9c53e5d54_0_21"/>
          <p:cNvSpPr txBox="1"/>
          <p:nvPr>
            <p:ph type="ctrTitle"/>
          </p:nvPr>
        </p:nvSpPr>
        <p:spPr>
          <a:xfrm>
            <a:off x="2292875" y="2011750"/>
            <a:ext cx="61653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33" name="Google Shape;333;g89c53e5d54_0_21"/>
          <p:cNvSpPr txBox="1"/>
          <p:nvPr>
            <p:ph idx="1" type="subTitle"/>
          </p:nvPr>
        </p:nvSpPr>
        <p:spPr>
          <a:xfrm>
            <a:off x="2199025" y="2744175"/>
            <a:ext cx="6783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QUESTION ANSWERING ON BIO-ASQ DATASET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34" name="Google Shape;334;g89c53e5d54_0_21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5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89c53e5d54_0_7"/>
          <p:cNvSpPr txBox="1"/>
          <p:nvPr>
            <p:ph type="title"/>
          </p:nvPr>
        </p:nvSpPr>
        <p:spPr>
          <a:xfrm>
            <a:off x="2799888" y="290675"/>
            <a:ext cx="6127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COMPARISON OF TRAINING TIME</a:t>
            </a:r>
            <a:endParaRPr/>
          </a:p>
        </p:txBody>
      </p:sp>
      <p:graphicFrame>
        <p:nvGraphicFramePr>
          <p:cNvPr id="340" name="Google Shape;340;g89c53e5d54_0_7"/>
          <p:cNvGraphicFramePr/>
          <p:nvPr/>
        </p:nvGraphicFramePr>
        <p:xfrm>
          <a:off x="2799875" y="9926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{F103B806-9EE6-468D-8E39-86EB5D6B7B2F}</a:tableStyleId>
              </a:tblPr>
              <a:tblGrid>
                <a:gridCol w="1517700"/>
                <a:gridCol w="1408200"/>
                <a:gridCol w="1894100"/>
                <a:gridCol w="13072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No. Of EPOCH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TRAINING TIME PER EPOCH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TOTAL TIME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       10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   50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BIO-BERT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10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50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CLINICAL-BERT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9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45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341" name="Google Shape;341;g89c53e5d54_0_7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42" name="Google Shape;342;g89c53e5d54_0_7"/>
          <p:cNvGraphicFramePr/>
          <p:nvPr/>
        </p:nvGraphicFramePr>
        <p:xfrm>
          <a:off x="2942400" y="30531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{F103B806-9EE6-468D-8E39-86EB5D6B7B2F}</a:tableStyleId>
              </a:tblPr>
              <a:tblGrid>
                <a:gridCol w="1496175"/>
                <a:gridCol w="1596375"/>
                <a:gridCol w="1275750"/>
                <a:gridCol w="16164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9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ROBERTA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15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75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rgbClr val="999999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BIOMED</a:t>
                      </a:r>
                      <a:endParaRPr b="1" sz="1300" u="none" cap="none" strike="noStrike">
                        <a:solidFill>
                          <a:srgbClr val="999999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rgbClr val="999999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ROBERTA</a:t>
                      </a:r>
                      <a:endParaRPr b="1" sz="1300" u="none" cap="none" strike="noStrike">
                        <a:solidFill>
                          <a:srgbClr val="999999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15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75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64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XLNET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70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8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9hr 20 min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"/>
          <p:cNvSpPr txBox="1"/>
          <p:nvPr>
            <p:ph type="ctrTitle"/>
          </p:nvPr>
        </p:nvSpPr>
        <p:spPr>
          <a:xfrm>
            <a:off x="396600" y="1155900"/>
            <a:ext cx="4845600" cy="39876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chemeClr val="accent6">
                <a:alpha val="24705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Exploration of 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different Langauage Models on various NLP Downstream Task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&amp;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30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Deployment through FLASK</a:t>
            </a:r>
            <a:endParaRPr sz="30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89c53e5d54_0_14"/>
          <p:cNvSpPr txBox="1"/>
          <p:nvPr>
            <p:ph type="title"/>
          </p:nvPr>
        </p:nvSpPr>
        <p:spPr>
          <a:xfrm>
            <a:off x="2976900" y="290675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COMPARISON OF RESULTS</a:t>
            </a:r>
            <a:endParaRPr/>
          </a:p>
        </p:txBody>
      </p:sp>
      <p:graphicFrame>
        <p:nvGraphicFramePr>
          <p:cNvPr id="348" name="Google Shape;348;g89c53e5d54_0_14"/>
          <p:cNvGraphicFramePr/>
          <p:nvPr/>
        </p:nvGraphicFramePr>
        <p:xfrm>
          <a:off x="2799875" y="9926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{F103B806-9EE6-468D-8E39-86EB5D6B7B2F}</a:tableStyleId>
              </a:tblPr>
              <a:tblGrid>
                <a:gridCol w="1517700"/>
                <a:gridCol w="1541075"/>
                <a:gridCol w="1606675"/>
                <a:gridCol w="14617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No. Of EPOCH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EXACT MATCH SCORE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F1 SCORE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60.59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62.71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BIO-BERT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85.66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87.92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CLINICAL-BERT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77.21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79.68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349" name="Google Shape;349;g89c53e5d54_0_14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50" name="Google Shape;350;g89c53e5d54_0_14"/>
          <p:cNvGraphicFramePr/>
          <p:nvPr/>
        </p:nvGraphicFramePr>
        <p:xfrm>
          <a:off x="2942400" y="30531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{F103B806-9EE6-468D-8E39-86EB5D6B7B2F}</a:tableStyleId>
              </a:tblPr>
              <a:tblGrid>
                <a:gridCol w="1496175"/>
                <a:gridCol w="1329350"/>
                <a:gridCol w="1609450"/>
                <a:gridCol w="15497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9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ROBERTA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69.62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71.59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327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rgbClr val="999999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BIOMED</a:t>
                      </a:r>
                      <a:endParaRPr b="1" sz="1300" u="none" cap="none" strike="noStrike">
                        <a:solidFill>
                          <a:srgbClr val="999999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rgbClr val="999999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ROBERTA</a:t>
                      </a:r>
                      <a:endParaRPr b="1" sz="1300" u="none" cap="none" strike="noStrike">
                        <a:solidFill>
                          <a:srgbClr val="999999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5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80.86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83.44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64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" sz="1300" u="none" cap="none" strike="noStrike">
                          <a:solidFill>
                            <a:schemeClr val="dk2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XLNET</a:t>
                      </a:r>
                      <a:endParaRPr b="1" sz="1300" u="none" cap="none" strike="noStrike">
                        <a:solidFill>
                          <a:schemeClr val="dk2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70 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43.74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47.52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6"/>
          <p:cNvSpPr txBox="1"/>
          <p:nvPr>
            <p:ph type="ctrTitle"/>
          </p:nvPr>
        </p:nvSpPr>
        <p:spPr>
          <a:xfrm>
            <a:off x="2051775" y="2011750"/>
            <a:ext cx="68721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GLIMPSES OF TRAINING</a:t>
            </a:r>
            <a:endParaRPr/>
          </a:p>
        </p:txBody>
      </p:sp>
      <p:sp>
        <p:nvSpPr>
          <p:cNvPr id="356" name="Google Shape;356;p16"/>
          <p:cNvSpPr txBox="1"/>
          <p:nvPr>
            <p:ph idx="1" type="subTitle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en"/>
              <a:t>Question Answering on BIO-ASQ Dataset</a:t>
            </a:r>
            <a:endParaRPr/>
          </a:p>
        </p:txBody>
      </p:sp>
      <p:sp>
        <p:nvSpPr>
          <p:cNvPr id="357" name="Google Shape;357;p16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7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3" name="Google Shape;363;p17"/>
          <p:cNvPicPr preferRelativeResize="0"/>
          <p:nvPr/>
        </p:nvPicPr>
        <p:blipFill rotWithShape="1">
          <a:blip r:embed="rId3">
            <a:alphaModFix/>
          </a:blip>
          <a:srcRect b="0" l="0" r="0" t="49974"/>
          <a:stretch/>
        </p:blipFill>
        <p:spPr>
          <a:xfrm>
            <a:off x="1090675" y="1512075"/>
            <a:ext cx="7597501" cy="25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17"/>
          <p:cNvSpPr txBox="1"/>
          <p:nvPr/>
        </p:nvSpPr>
        <p:spPr>
          <a:xfrm>
            <a:off x="1866550" y="918300"/>
            <a:ext cx="59013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FINE TUNING ON  CLINICAL-BERT</a:t>
            </a:r>
            <a:endParaRPr b="1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9c53e5d54_1_3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g89c53e5d54_1_31"/>
          <p:cNvSpPr txBox="1"/>
          <p:nvPr/>
        </p:nvSpPr>
        <p:spPr>
          <a:xfrm>
            <a:off x="1903725" y="397750"/>
            <a:ext cx="59013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FINE TUNING ON ROBERTA </a:t>
            </a:r>
            <a:endParaRPr b="1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371" name="Google Shape;371;g89c53e5d54_1_31"/>
          <p:cNvPicPr preferRelativeResize="0"/>
          <p:nvPr/>
        </p:nvPicPr>
        <p:blipFill rotWithShape="1">
          <a:blip r:embed="rId3">
            <a:alphaModFix/>
          </a:blip>
          <a:srcRect b="0" l="0" r="0" t="41951"/>
          <a:stretch/>
        </p:blipFill>
        <p:spPr>
          <a:xfrm>
            <a:off x="734025" y="1735148"/>
            <a:ext cx="8240701" cy="22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89c53e5d54_1_3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7" name="Google Shape;377;g89c53e5d54_1_38"/>
          <p:cNvSpPr txBox="1"/>
          <p:nvPr/>
        </p:nvSpPr>
        <p:spPr>
          <a:xfrm>
            <a:off x="1903725" y="397750"/>
            <a:ext cx="59013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FINE TUNING ON  BIOMED ROBER</a:t>
            </a: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</a:t>
            </a:r>
            <a:endParaRPr b="1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378" name="Google Shape;378;g89c53e5d54_1_38"/>
          <p:cNvPicPr preferRelativeResize="0"/>
          <p:nvPr/>
        </p:nvPicPr>
        <p:blipFill rotWithShape="1">
          <a:blip r:embed="rId3">
            <a:alphaModFix/>
          </a:blip>
          <a:srcRect b="0" l="0" r="0" t="44809"/>
          <a:stretch/>
        </p:blipFill>
        <p:spPr>
          <a:xfrm>
            <a:off x="1133288" y="1507713"/>
            <a:ext cx="7442176" cy="195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9c53e5d54_2_0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g89c53e5d54_2_0"/>
          <p:cNvSpPr txBox="1"/>
          <p:nvPr/>
        </p:nvSpPr>
        <p:spPr>
          <a:xfrm>
            <a:off x="1903725" y="397750"/>
            <a:ext cx="59013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FINE TUNING ON  </a:t>
            </a: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XLNET</a:t>
            </a:r>
            <a:endParaRPr b="1" i="0" sz="2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385" name="Google Shape;385;g89c53e5d54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75" y="929050"/>
            <a:ext cx="8693125" cy="34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8"/>
          <p:cNvSpPr txBox="1"/>
          <p:nvPr>
            <p:ph type="ctrTitle"/>
          </p:nvPr>
        </p:nvSpPr>
        <p:spPr>
          <a:xfrm>
            <a:off x="3074450" y="1092850"/>
            <a:ext cx="57117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The complete code repository of my entire work  is present on my github account.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Link for the same: </a:t>
            </a:r>
            <a:endParaRPr/>
          </a:p>
        </p:txBody>
      </p:sp>
      <p:sp>
        <p:nvSpPr>
          <p:cNvPr id="391" name="Google Shape;391;p28"/>
          <p:cNvSpPr txBox="1"/>
          <p:nvPr>
            <p:ph idx="1" type="subTitle"/>
          </p:nvPr>
        </p:nvSpPr>
        <p:spPr>
          <a:xfrm>
            <a:off x="2999450" y="3314590"/>
            <a:ext cx="58617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https://github.com/vishakhagupta10/nlp_model_demo</a:t>
            </a:r>
            <a:endParaRPr sz="180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92" name="Google Shape;392;p28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5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/>
          <p:nvPr>
            <p:ph type="ctrTitle"/>
          </p:nvPr>
        </p:nvSpPr>
        <p:spPr>
          <a:xfrm>
            <a:off x="3977825" y="2011750"/>
            <a:ext cx="44805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98" name="Google Shape;398;p29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5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88c313ade0_0_1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4" name="Google Shape;404;g88c313ade0_0_18"/>
          <p:cNvPicPr preferRelativeResize="0"/>
          <p:nvPr/>
        </p:nvPicPr>
        <p:blipFill rotWithShape="1">
          <a:blip r:embed="rId3">
            <a:alphaModFix/>
          </a:blip>
          <a:srcRect b="-5075" l="0" r="0" t="8213"/>
          <a:stretch/>
        </p:blipFill>
        <p:spPr>
          <a:xfrm>
            <a:off x="450775" y="532950"/>
            <a:ext cx="8435699" cy="404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8c313ade0_0_24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g88c313ade0_0_24"/>
          <p:cNvPicPr preferRelativeResize="0"/>
          <p:nvPr/>
        </p:nvPicPr>
        <p:blipFill rotWithShape="1">
          <a:blip r:embed="rId3">
            <a:alphaModFix/>
          </a:blip>
          <a:srcRect b="7788" l="0" r="0" t="6337"/>
          <a:stretch/>
        </p:blipFill>
        <p:spPr>
          <a:xfrm>
            <a:off x="713700" y="1041075"/>
            <a:ext cx="8240699" cy="3978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g88c313ade0_0_24"/>
          <p:cNvSpPr txBox="1"/>
          <p:nvPr/>
        </p:nvSpPr>
        <p:spPr>
          <a:xfrm>
            <a:off x="1896300" y="322250"/>
            <a:ext cx="71388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FINE TUNED BIOBERT </a:t>
            </a:r>
            <a:endParaRPr b="1" sz="2000"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RECAP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3"/>
          <p:cNvSpPr txBox="1"/>
          <p:nvPr>
            <p:ph idx="1" type="body"/>
          </p:nvPr>
        </p:nvSpPr>
        <p:spPr>
          <a:xfrm>
            <a:off x="2599650" y="1436050"/>
            <a:ext cx="5937600" cy="3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BERT, BIOBERT architecture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Fined tuning for Question Answering as a downstream task and it’s procedure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BIO-ASQ dataset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Presentation of Question Answering system on BERT and BIO-BERT model through FLASK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</a:pPr>
            <a:r>
              <a:t/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05" name="Google Shape;205;p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88c313ade0_0_30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7" name="Google Shape;417;g88c313ade0_0_30"/>
          <p:cNvPicPr preferRelativeResize="0"/>
          <p:nvPr/>
        </p:nvPicPr>
        <p:blipFill rotWithShape="1">
          <a:blip r:embed="rId3">
            <a:alphaModFix/>
          </a:blip>
          <a:srcRect b="6457" l="0" r="0" t="-20145"/>
          <a:stretch/>
        </p:blipFill>
        <p:spPr>
          <a:xfrm>
            <a:off x="763275" y="379850"/>
            <a:ext cx="8240699" cy="438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g88c313ade0_0_30"/>
          <p:cNvSpPr txBox="1"/>
          <p:nvPr/>
        </p:nvSpPr>
        <p:spPr>
          <a:xfrm>
            <a:off x="793225" y="359425"/>
            <a:ext cx="7709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roid Serif"/>
                <a:ea typeface="Droid Serif"/>
                <a:cs typeface="Droid Serif"/>
                <a:sym typeface="Droid Serif"/>
              </a:rPr>
              <a:t>VISUALIZATION OF SCORE ON FINE TUNED BIOBERT</a:t>
            </a:r>
            <a:endParaRPr b="1" sz="1600"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88c313ade0_0_36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4" name="Google Shape;424;g88c313ade0_0_36"/>
          <p:cNvPicPr preferRelativeResize="0"/>
          <p:nvPr/>
        </p:nvPicPr>
        <p:blipFill rotWithShape="1">
          <a:blip r:embed="rId3">
            <a:alphaModFix/>
          </a:blip>
          <a:srcRect b="13645" l="0" r="0" t="7707"/>
          <a:stretch/>
        </p:blipFill>
        <p:spPr>
          <a:xfrm>
            <a:off x="713725" y="1074775"/>
            <a:ext cx="8240699" cy="3643826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g88c313ade0_0_36"/>
          <p:cNvSpPr txBox="1"/>
          <p:nvPr/>
        </p:nvSpPr>
        <p:spPr>
          <a:xfrm>
            <a:off x="2850600" y="347025"/>
            <a:ext cx="62343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PRE TRAINED CLINICAL BERT</a:t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88c313ade0_0_42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g88c313ade0_0_42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roid Serif"/>
                <a:ea typeface="Droid Serif"/>
                <a:cs typeface="Droid Serif"/>
                <a:sym typeface="Droid Serif"/>
              </a:rPr>
              <a:t>VISUALIZATION OF SCORE ON </a:t>
            </a: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PRE TRAINED CLINICAL BERT</a:t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432" name="Google Shape;432;g88c313ade0_0_42"/>
          <p:cNvPicPr preferRelativeResize="0"/>
          <p:nvPr/>
        </p:nvPicPr>
        <p:blipFill rotWithShape="1">
          <a:blip r:embed="rId3">
            <a:alphaModFix/>
          </a:blip>
          <a:srcRect b="8365" l="0" r="0" t="16806"/>
          <a:stretch/>
        </p:blipFill>
        <p:spPr>
          <a:xfrm>
            <a:off x="1593675" y="1425300"/>
            <a:ext cx="7041027" cy="296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9c53e5d54_2_1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8" name="Google Shape;438;g89c53e5d54_2_15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PRE TRAINED XLNET</a:t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439" name="Google Shape;439;g89c53e5d54_2_15"/>
          <p:cNvPicPr preferRelativeResize="0"/>
          <p:nvPr/>
        </p:nvPicPr>
        <p:blipFill rotWithShape="1">
          <a:blip r:embed="rId3">
            <a:alphaModFix/>
          </a:blip>
          <a:srcRect b="12749" l="0" r="0" t="8355"/>
          <a:stretch/>
        </p:blipFill>
        <p:spPr>
          <a:xfrm>
            <a:off x="1709175" y="1010100"/>
            <a:ext cx="7041027" cy="31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9c53e5d54_2_2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5" name="Google Shape;445;g89c53e5d54_2_21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PRE TRAINED ROBERTA</a:t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446" name="Google Shape;446;g89c53e5d54_2_21"/>
          <p:cNvPicPr preferRelativeResize="0"/>
          <p:nvPr/>
        </p:nvPicPr>
        <p:blipFill rotWithShape="1">
          <a:blip r:embed="rId3">
            <a:alphaModFix/>
          </a:blip>
          <a:srcRect b="12116" l="0" r="0" t="11489"/>
          <a:stretch/>
        </p:blipFill>
        <p:spPr>
          <a:xfrm>
            <a:off x="1531725" y="1227000"/>
            <a:ext cx="7041027" cy="30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89c53e5d54_2_2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g89c53e5d54_2_28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PRE TRAINED BIOMED-ROBERTA</a:t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453" name="Google Shape;453;g89c53e5d54_2_28"/>
          <p:cNvPicPr preferRelativeResize="0"/>
          <p:nvPr/>
        </p:nvPicPr>
        <p:blipFill rotWithShape="1">
          <a:blip r:embed="rId3">
            <a:alphaModFix/>
          </a:blip>
          <a:srcRect b="12639" l="0" r="0" t="4804"/>
          <a:stretch/>
        </p:blipFill>
        <p:spPr>
          <a:xfrm>
            <a:off x="1709175" y="1119200"/>
            <a:ext cx="7041027" cy="326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9c53e5d54_2_3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9" name="Google Shape;459;g89c53e5d54_2_35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FILL IN THE MISSING WORDS</a:t>
            </a:r>
            <a:endParaRPr b="1" sz="2000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460" name="Google Shape;460;g89c53e5d54_2_35"/>
          <p:cNvPicPr preferRelativeResize="0"/>
          <p:nvPr/>
        </p:nvPicPr>
        <p:blipFill rotWithShape="1">
          <a:blip r:embed="rId3">
            <a:alphaModFix/>
          </a:blip>
          <a:srcRect b="-5320" l="0" r="0" t="13593"/>
          <a:stretch/>
        </p:blipFill>
        <p:spPr>
          <a:xfrm>
            <a:off x="1709175" y="1087450"/>
            <a:ext cx="7041027" cy="363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89c53e5d54_2_4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6" name="Google Shape;466;g89c53e5d54_2_41"/>
          <p:cNvSpPr txBox="1"/>
          <p:nvPr/>
        </p:nvSpPr>
        <p:spPr>
          <a:xfrm>
            <a:off x="842800" y="297450"/>
            <a:ext cx="79074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Droid Serif"/>
                <a:ea typeface="Droid Serif"/>
                <a:cs typeface="Droid Serif"/>
                <a:sym typeface="Droid Serif"/>
              </a:rPr>
              <a:t>LANGUAGE TRANSLATION</a:t>
            </a:r>
            <a:endParaRPr b="1" sz="2000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467" name="Google Shape;467;g89c53e5d54_2_41"/>
          <p:cNvPicPr preferRelativeResize="0"/>
          <p:nvPr/>
        </p:nvPicPr>
        <p:blipFill rotWithShape="1">
          <a:blip r:embed="rId3">
            <a:alphaModFix/>
          </a:blip>
          <a:srcRect b="-9039" l="0" r="0" t="9040"/>
          <a:stretch/>
        </p:blipFill>
        <p:spPr>
          <a:xfrm>
            <a:off x="1275988" y="966725"/>
            <a:ext cx="7041027" cy="356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8c313ade0_0_6"/>
          <p:cNvSpPr txBox="1"/>
          <p:nvPr>
            <p:ph type="title"/>
          </p:nvPr>
        </p:nvSpPr>
        <p:spPr>
          <a:xfrm>
            <a:off x="2864475" y="386275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BIOASQ DATASET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g88c313ade0_0_6"/>
          <p:cNvSpPr txBox="1"/>
          <p:nvPr>
            <p:ph idx="1" type="body"/>
          </p:nvPr>
        </p:nvSpPr>
        <p:spPr>
          <a:xfrm>
            <a:off x="2347900" y="1049625"/>
            <a:ext cx="6300600" cy="3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rPr>
              <a:t>Bio-ASQ question answer dataset is taken from</a:t>
            </a:r>
            <a:r>
              <a:rPr b="1" lang="en" sz="15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rPr>
              <a:t> </a:t>
            </a:r>
            <a:r>
              <a:rPr b="1" lang="en" sz="1800">
                <a:solidFill>
                  <a:srgbClr val="F6B26B"/>
                </a:solidFill>
                <a:highlight>
                  <a:schemeClr val="lt1"/>
                </a:highlight>
                <a:latin typeface="Droid Serif"/>
                <a:ea typeface="Droid Serif"/>
                <a:cs typeface="Droid Serif"/>
                <a:sym typeface="Droid Serif"/>
              </a:rPr>
              <a:t>large-scale biomedical semantic indexing and question answering competition. </a:t>
            </a:r>
            <a:endParaRPr b="1" sz="1800">
              <a:solidFill>
                <a:srgbClr val="F6B26B"/>
              </a:solidFill>
              <a:highlight>
                <a:schemeClr val="lt1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B3051"/>
                </a:solidFill>
                <a:highlight>
                  <a:schemeClr val="lt1"/>
                </a:highlight>
                <a:latin typeface="Droid Serif"/>
                <a:ea typeface="Droid Serif"/>
                <a:cs typeface="Droid Serif"/>
                <a:sym typeface="Droid Serif"/>
              </a:rPr>
              <a:t>The dataset consists of </a:t>
            </a:r>
            <a:r>
              <a:rPr b="1" lang="en" sz="1800">
                <a:solidFill>
                  <a:srgbClr val="1B3051"/>
                </a:solidFill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3266 questions in training set </a:t>
            </a:r>
            <a:r>
              <a:rPr b="1" lang="en" sz="1800">
                <a:solidFill>
                  <a:srgbClr val="1B3051"/>
                </a:solidFill>
                <a:highlight>
                  <a:schemeClr val="lt1"/>
                </a:highlight>
                <a:latin typeface="Droid Serif"/>
                <a:ea typeface="Droid Serif"/>
                <a:cs typeface="Droid Serif"/>
                <a:sym typeface="Droid Serif"/>
              </a:rPr>
              <a:t>and </a:t>
            </a:r>
            <a:r>
              <a:rPr b="1" lang="en" sz="1800">
                <a:solidFill>
                  <a:srgbClr val="1B3051"/>
                </a:solidFill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935 questions in development dataset.</a:t>
            </a:r>
            <a:endParaRPr b="1" sz="1800">
              <a:solidFill>
                <a:srgbClr val="1B3051"/>
              </a:solidFill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B3051"/>
                </a:solidFill>
                <a:highlight>
                  <a:schemeClr val="lt1"/>
                </a:highlight>
                <a:latin typeface="Droid Serif"/>
                <a:ea typeface="Droid Serif"/>
                <a:cs typeface="Droid Serif"/>
                <a:sym typeface="Droid Serif"/>
              </a:rPr>
              <a:t>BioASQ QA dataset is pre-processed publicly available dataset built in similar format of that of SQUAD dataset.</a:t>
            </a:r>
            <a:endParaRPr b="1" sz="1800">
              <a:solidFill>
                <a:srgbClr val="1B3051"/>
              </a:solidFill>
              <a:highlight>
                <a:schemeClr val="lt1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B3051"/>
                </a:solidFill>
                <a:highlight>
                  <a:schemeClr val="lt1"/>
                </a:highlight>
                <a:latin typeface="Droid Serif"/>
                <a:ea typeface="Droid Serif"/>
                <a:cs typeface="Droid Serif"/>
                <a:sym typeface="Droid Serif"/>
              </a:rPr>
              <a:t>The dataset consists of question and a context answer which contains answer in form of span of text.</a:t>
            </a:r>
            <a:endParaRPr b="1" sz="1800">
              <a:solidFill>
                <a:srgbClr val="1B3051"/>
              </a:solidFill>
              <a:highlight>
                <a:schemeClr val="lt1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</a:pPr>
            <a:r>
              <a:t/>
            </a:r>
            <a:endParaRPr sz="25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12" name="Google Shape;212;g88c313ade0_0_6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"/>
          <p:cNvSpPr txBox="1"/>
          <p:nvPr>
            <p:ph type="title"/>
          </p:nvPr>
        </p:nvSpPr>
        <p:spPr>
          <a:xfrm>
            <a:off x="2934750" y="344125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4"/>
          <p:cNvSpPr txBox="1"/>
          <p:nvPr>
            <p:ph idx="1" type="body"/>
          </p:nvPr>
        </p:nvSpPr>
        <p:spPr>
          <a:xfrm>
            <a:off x="2638250" y="1014475"/>
            <a:ext cx="59343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Overview of  XLNET, RoBERTa and their medical domain counterparts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NMT model for language translation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Downstream tasks performed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Comparative view of all transformer based language models explored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Results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Roadblocks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roid Serif"/>
              <a:buChar char="❖"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Model demonstration through FLASK (DEMO)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19" name="Google Shape;219;p4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 txBox="1"/>
          <p:nvPr>
            <p:ph type="ctrTitle"/>
          </p:nvPr>
        </p:nvSpPr>
        <p:spPr>
          <a:xfrm>
            <a:off x="2596600" y="1474919"/>
            <a:ext cx="58617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FLOW CHART OF WORK DONE</a:t>
            </a:r>
            <a:endParaRPr/>
          </a:p>
        </p:txBody>
      </p:sp>
      <p:sp>
        <p:nvSpPr>
          <p:cNvPr id="225" name="Google Shape;225;p5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3482425" y="210650"/>
            <a:ext cx="4196400" cy="4833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NLP DOWNSTREAM TASKS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6"/>
          <p:cNvSpPr/>
          <p:nvPr/>
        </p:nvSpPr>
        <p:spPr>
          <a:xfrm>
            <a:off x="2268100" y="1512050"/>
            <a:ext cx="1288800" cy="6621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QUESTION</a:t>
            </a:r>
            <a:b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ANSWERING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4544400" y="1546722"/>
            <a:ext cx="1288800" cy="609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FILL IN THE MISSING  WORDS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6"/>
          <p:cNvSpPr/>
          <p:nvPr/>
        </p:nvSpPr>
        <p:spPr>
          <a:xfrm>
            <a:off x="7239425" y="1546725"/>
            <a:ext cx="1461000" cy="6621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TRANSLATION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5" name="Google Shape;235;p6"/>
          <p:cNvCxnSpPr>
            <a:stCxn id="231" idx="2"/>
            <a:endCxn id="232" idx="0"/>
          </p:cNvCxnSpPr>
          <p:nvPr/>
        </p:nvCxnSpPr>
        <p:spPr>
          <a:xfrm flipH="1">
            <a:off x="2912425" y="693950"/>
            <a:ext cx="2668200" cy="818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6" name="Google Shape;236;p6"/>
          <p:cNvCxnSpPr>
            <a:stCxn id="231" idx="2"/>
            <a:endCxn id="233" idx="0"/>
          </p:cNvCxnSpPr>
          <p:nvPr/>
        </p:nvCxnSpPr>
        <p:spPr>
          <a:xfrm flipH="1">
            <a:off x="5188825" y="693950"/>
            <a:ext cx="391800" cy="852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7" name="Google Shape;237;p6"/>
          <p:cNvCxnSpPr>
            <a:stCxn id="231" idx="2"/>
            <a:endCxn id="234" idx="0"/>
          </p:cNvCxnSpPr>
          <p:nvPr/>
        </p:nvCxnSpPr>
        <p:spPr>
          <a:xfrm>
            <a:off x="5580625" y="693950"/>
            <a:ext cx="2389200" cy="852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8" name="Google Shape;238;p6"/>
          <p:cNvCxnSpPr>
            <a:stCxn id="232" idx="2"/>
          </p:cNvCxnSpPr>
          <p:nvPr/>
        </p:nvCxnSpPr>
        <p:spPr>
          <a:xfrm>
            <a:off x="2912500" y="2174150"/>
            <a:ext cx="644700" cy="446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9" name="Google Shape;239;p6"/>
          <p:cNvCxnSpPr>
            <a:stCxn id="233" idx="2"/>
          </p:cNvCxnSpPr>
          <p:nvPr/>
        </p:nvCxnSpPr>
        <p:spPr>
          <a:xfrm flipH="1">
            <a:off x="4089900" y="2156622"/>
            <a:ext cx="1098900" cy="411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0" name="Google Shape;240;p6"/>
          <p:cNvSpPr/>
          <p:nvPr/>
        </p:nvSpPr>
        <p:spPr>
          <a:xfrm>
            <a:off x="2912500" y="3534650"/>
            <a:ext cx="1945800" cy="11118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BERT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BIO-BERT</a:t>
            </a:r>
            <a:b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CLINICAL-BERT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/>
              <a:t>XLNET</a:t>
            </a:r>
            <a:endParaRPr b="1"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RoBERTa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BIOMED-RoBERTa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"/>
          <p:cNvSpPr/>
          <p:nvPr/>
        </p:nvSpPr>
        <p:spPr>
          <a:xfrm>
            <a:off x="7405525" y="3767500"/>
            <a:ext cx="1164900" cy="6099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NMT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Google Shape;242;p6"/>
          <p:cNvCxnSpPr>
            <a:stCxn id="234" idx="2"/>
          </p:cNvCxnSpPr>
          <p:nvPr/>
        </p:nvCxnSpPr>
        <p:spPr>
          <a:xfrm>
            <a:off x="7969925" y="2208825"/>
            <a:ext cx="148200" cy="60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3" name="Google Shape;243;p6"/>
          <p:cNvSpPr/>
          <p:nvPr/>
        </p:nvSpPr>
        <p:spPr>
          <a:xfrm>
            <a:off x="3053350" y="2603988"/>
            <a:ext cx="1608000" cy="48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MODELS USED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275475" y="2940700"/>
            <a:ext cx="1461000" cy="43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USED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5" name="Google Shape;245;p6"/>
          <p:cNvCxnSpPr>
            <a:stCxn id="243" idx="2"/>
            <a:endCxn id="240" idx="0"/>
          </p:cNvCxnSpPr>
          <p:nvPr/>
        </p:nvCxnSpPr>
        <p:spPr>
          <a:xfrm>
            <a:off x="3857350" y="3087288"/>
            <a:ext cx="28200" cy="44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6" name="Google Shape;246;p6"/>
          <p:cNvCxnSpPr>
            <a:stCxn id="244" idx="2"/>
            <a:endCxn id="241" idx="0"/>
          </p:cNvCxnSpPr>
          <p:nvPr/>
        </p:nvCxnSpPr>
        <p:spPr>
          <a:xfrm flipH="1">
            <a:off x="7987975" y="3371200"/>
            <a:ext cx="18000" cy="396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"/>
          <p:cNvSpPr txBox="1"/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MODELS EXPLORED</a:t>
            </a:r>
            <a:endParaRPr/>
          </a:p>
        </p:txBody>
      </p:sp>
      <p:sp>
        <p:nvSpPr>
          <p:cNvPr id="252" name="Google Shape;252;p7"/>
          <p:cNvSpPr txBox="1"/>
          <p:nvPr>
            <p:ph idx="1" type="subTitle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en"/>
              <a:t>Different Downstream Task</a:t>
            </a:r>
            <a:endParaRPr/>
          </a:p>
        </p:txBody>
      </p:sp>
      <p:sp>
        <p:nvSpPr>
          <p:cNvPr id="253" name="Google Shape;253;p7"/>
          <p:cNvSpPr txBox="1"/>
          <p:nvPr/>
        </p:nvSpPr>
        <p:spPr>
          <a:xfrm>
            <a:off x="0" y="0"/>
            <a:ext cx="1554600" cy="5143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chemeClr val="accent6">
                <a:alpha val="2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8"/>
          <p:cNvSpPr txBox="1"/>
          <p:nvPr>
            <p:ph type="title"/>
          </p:nvPr>
        </p:nvSpPr>
        <p:spPr>
          <a:xfrm>
            <a:off x="2503575" y="161525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CLINICAL BIO-BERT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8"/>
          <p:cNvSpPr txBox="1"/>
          <p:nvPr>
            <p:ph idx="1" type="body"/>
          </p:nvPr>
        </p:nvSpPr>
        <p:spPr>
          <a:xfrm>
            <a:off x="4582600" y="778325"/>
            <a:ext cx="4098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❖"/>
            </a:pP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A model to use in clinical domain retaining the same architecture as that of BERT</a:t>
            </a:r>
            <a:endParaRPr sz="1800">
              <a:latin typeface="Droid Serif"/>
              <a:ea typeface="Droid Serif"/>
              <a:cs typeface="Droid Serif"/>
              <a:sym typeface="Droid Serif"/>
            </a:endParaRPr>
          </a:p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roid Serif"/>
              <a:buChar char="❖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Droid Serif"/>
                <a:ea typeface="Droid Serif"/>
                <a:cs typeface="Droid Serif"/>
                <a:sym typeface="Droid Serif"/>
              </a:rPr>
              <a:t> Model is </a:t>
            </a:r>
            <a:r>
              <a:rPr lang="en" sz="1800">
                <a:solidFill>
                  <a:srgbClr val="333333"/>
                </a:solidFill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 initialized from </a:t>
            </a:r>
            <a:r>
              <a:rPr lang="en" sz="1800">
                <a:solidFill>
                  <a:srgbClr val="3B48F6"/>
                </a:solidFill>
                <a:highlight>
                  <a:srgbClr val="FFFF00"/>
                </a:highlight>
                <a:uFill>
                  <a:noFill/>
                </a:uFill>
                <a:latin typeface="Droid Serif"/>
                <a:ea typeface="Droid Serif"/>
                <a:cs typeface="Droid Serif"/>
                <a:sym typeface="Droid Serif"/>
                <a:hlinkClick r:id="rId3"/>
              </a:rPr>
              <a:t>BioBERT</a:t>
            </a:r>
            <a:r>
              <a:rPr lang="en" sz="1800">
                <a:solidFill>
                  <a:srgbClr val="333333"/>
                </a:solidFill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 &amp; trained on all MIMIC notes.</a:t>
            </a:r>
            <a:endParaRPr sz="1800">
              <a:latin typeface="Droid Serif"/>
              <a:ea typeface="Droid Serif"/>
              <a:cs typeface="Droid Serif"/>
              <a:sym typeface="Droid Serif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roid Serif"/>
              <a:buChar char="❖"/>
            </a:pP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Clinical text from the </a:t>
            </a:r>
            <a:r>
              <a:rPr lang="en" sz="18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approximately 2 million notes in the MIMIC-III v1.4 database</a:t>
            </a:r>
            <a:r>
              <a:rPr lang="en" sz="27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(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Droid Serif"/>
                <a:ea typeface="Droid Serif"/>
                <a:cs typeface="Droid Serif"/>
                <a:sym typeface="Droid Serif"/>
              </a:rPr>
              <a:t>electronic health records</a:t>
            </a:r>
            <a:r>
              <a:rPr lang="en" sz="27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) </a:t>
            </a:r>
            <a:r>
              <a:rPr lang="en" sz="1800">
                <a:highlight>
                  <a:srgbClr val="FFFF00"/>
                </a:highlight>
                <a:latin typeface="Droid Serif"/>
                <a:ea typeface="Droid Serif"/>
                <a:cs typeface="Droid Serif"/>
                <a:sym typeface="Droid Serif"/>
              </a:rPr>
              <a:t>comparising total of 0.88 Billion words.</a:t>
            </a:r>
            <a:endParaRPr sz="1800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00"/>
              </a:highlight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</a:pPr>
            <a:r>
              <a:t/>
            </a:r>
            <a:endParaRPr sz="18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60" name="Google Shape;260;p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79" y="778325"/>
            <a:ext cx="3736821" cy="353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8"/>
          <p:cNvSpPr/>
          <p:nvPr/>
        </p:nvSpPr>
        <p:spPr>
          <a:xfrm>
            <a:off x="186350" y="4485025"/>
            <a:ext cx="4795500" cy="25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Droid Serif"/>
                <a:ea typeface="Droid Serif"/>
                <a:cs typeface="Droid Serif"/>
                <a:sym typeface="Droid Serif"/>
              </a:rPr>
              <a:t>Figure 1: Relative prevalence of MIMIC notes types.[1]</a:t>
            </a:r>
            <a:endParaRPr b="1" sz="13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xeter template">
  <a:themeElements>
    <a:clrScheme name="Custom 347">
      <a:dk1>
        <a:srgbClr val="3E4655"/>
      </a:dk1>
      <a:lt1>
        <a:srgbClr val="FFFFFF"/>
      </a:lt1>
      <a:dk2>
        <a:srgbClr val="746F7E"/>
      </a:dk2>
      <a:lt2>
        <a:srgbClr val="EAECF0"/>
      </a:lt2>
      <a:accent1>
        <a:srgbClr val="FFB900"/>
      </a:accent1>
      <a:accent2>
        <a:srgbClr val="F78300"/>
      </a:accent2>
      <a:accent3>
        <a:srgbClr val="D6516E"/>
      </a:accent3>
      <a:accent4>
        <a:srgbClr val="807DAF"/>
      </a:accent4>
      <a:accent5>
        <a:srgbClr val="93AECF"/>
      </a:accent5>
      <a:accent6>
        <a:srgbClr val="7E0808"/>
      </a:accent6>
      <a:hlink>
        <a:srgbClr val="38334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